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 id="2147483869"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62" autoAdjust="0"/>
    <p:restoredTop sz="94660"/>
  </p:normalViewPr>
  <p:slideViewPr>
    <p:cSldViewPr snapToGrid="0">
      <p:cViewPr varScale="1">
        <p:scale>
          <a:sx n="72" d="100"/>
          <a:sy n="72" d="100"/>
        </p:scale>
        <p:origin x="73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hdphoto2.wdp>
</file>

<file path=ppt/media/image1.jpeg>
</file>

<file path=ppt/media/image2.png>
</file>

<file path=ppt/media/image3.png>
</file>

<file path=ppt/media/image4.png>
</file>

<file path=ppt/media/image5.jp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dirty="0"/>
              <a:t>2/28/2019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dirty="0"/>
              <a:t>2/28/2019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dirty="0"/>
              <a:t>2/28/2019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smtClean="0"/>
              <a:t>2/28/2019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80288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2/28/2019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283641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F822A4-8DA6-4447-9B1F-C5DB58435268}" type="datetimeFigureOut">
              <a:rPr lang="en-US" smtClean="0"/>
              <a:t>2/28/2019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79928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2/28/2019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600083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2/28/2019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079247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2/28/2019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57066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A4E7D1B-D673-4CF6-8672-009D42ABD2A0}" type="datetimeFigureOut">
              <a:rPr lang="en-US" smtClean="0"/>
              <a:t>2/28/2019</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187808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A16AA21-1863-4931-97CB-99D0A168701B}" type="datetimeFigureOut">
              <a:rPr lang="en-US" smtClean="0"/>
              <a:t>2/28/2019</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3173164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dirty="0"/>
              <a:t>2/28/2019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2/28/2019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2674170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2/28/2019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172757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2/28/2019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25273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593667" y="6272784"/>
            <a:ext cx="2644309" cy="365125"/>
          </a:xfrm>
        </p:spPr>
        <p:txBody>
          <a:bodyPr/>
          <a:lstStyle/>
          <a:p>
            <a:fld id="{C6F822A4-8DA6-4447-9B1F-C5DB58435268}" type="datetimeFigureOut">
              <a:rPr lang="en-US" dirty="0"/>
              <a:t>2/28/2019</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dirty="0"/>
              <a:t>2/28/2019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dirty="0"/>
              <a:t>2/28/2019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dirty="0"/>
              <a:t>2/28/2019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dirty="0"/>
              <a:t>2/28/2019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A16AA21-1863-4931-97CB-99D0A168701B}" type="datetimeFigureOut">
              <a:rPr lang="en-US" dirty="0"/>
              <a:t>2/28/2019</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772C379-9A7C-4C87-A116-CBE9F58B04C5}" type="datetimeFigureOut">
              <a:rPr lang="en-US" dirty="0"/>
              <a:t>2/28/2019</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8664C608-40B1-4030-A28D-5B74BC98ADCE}" type="datetimeFigureOut">
              <a:rPr lang="en-US" dirty="0"/>
              <a:t>2/28/2019</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8664C608-40B1-4030-A28D-5B74BC98ADCE}" type="datetimeFigureOut">
              <a:rPr lang="en-US" smtClean="0"/>
              <a:t>2/28/2019</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5455730"/>
      </p:ext>
    </p:extLst>
  </p:cSld>
  <p:clrMap bg1="lt1" tx1="dk1" bg2="lt2" tx2="dk2" accent1="accent1" accent2="accent2" accent3="accent3" accent4="accent4" accent5="accent5" accent6="accent6" hlink="hlink" folHlink="folHlink"/>
  <p:sldLayoutIdLst>
    <p:sldLayoutId id="2147483870" r:id="rId1"/>
    <p:sldLayoutId id="2147483871" r:id="rId2"/>
    <p:sldLayoutId id="2147483872" r:id="rId3"/>
    <p:sldLayoutId id="2147483873" r:id="rId4"/>
    <p:sldLayoutId id="2147483874" r:id="rId5"/>
    <p:sldLayoutId id="2147483875" r:id="rId6"/>
    <p:sldLayoutId id="2147483876" r:id="rId7"/>
    <p:sldLayoutId id="2147483877" r:id="rId8"/>
    <p:sldLayoutId id="2147483878" r:id="rId9"/>
    <p:sldLayoutId id="2147483879" r:id="rId10"/>
    <p:sldLayoutId id="2147483880"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BB448-BB7B-4AD8-946F-5D76A42BE777}"/>
              </a:ext>
            </a:extLst>
          </p:cNvPr>
          <p:cNvSpPr>
            <a:spLocks noGrp="1"/>
          </p:cNvSpPr>
          <p:nvPr>
            <p:ph type="ctrTitle"/>
          </p:nvPr>
        </p:nvSpPr>
        <p:spPr>
          <a:xfrm>
            <a:off x="1112520" y="1422698"/>
            <a:ext cx="9966960" cy="3035808"/>
          </a:xfrm>
        </p:spPr>
        <p:txBody>
          <a:bodyPr/>
          <a:lstStyle/>
          <a:p>
            <a:pPr algn="ctr"/>
            <a:r>
              <a:rPr lang="en-US" dirty="0"/>
              <a:t>And the soul shall Dance</a:t>
            </a:r>
            <a:endParaRPr lang="en-IN" dirty="0"/>
          </a:p>
        </p:txBody>
      </p:sp>
      <p:sp>
        <p:nvSpPr>
          <p:cNvPr id="4" name="TextBox 3">
            <a:extLst>
              <a:ext uri="{FF2B5EF4-FFF2-40B4-BE49-F238E27FC236}">
                <a16:creationId xmlns:a16="http://schemas.microsoft.com/office/drawing/2014/main" id="{3688E914-BE99-4979-96B7-4D7050BEBD98}"/>
              </a:ext>
            </a:extLst>
          </p:cNvPr>
          <p:cNvSpPr txBox="1"/>
          <p:nvPr/>
        </p:nvSpPr>
        <p:spPr>
          <a:xfrm>
            <a:off x="8258175" y="5219700"/>
            <a:ext cx="4314825" cy="1846659"/>
          </a:xfrm>
          <a:prstGeom prst="rect">
            <a:avLst/>
          </a:prstGeom>
          <a:noFill/>
        </p:spPr>
        <p:txBody>
          <a:bodyPr wrap="square" rtlCol="0">
            <a:spAutoFit/>
          </a:bodyPr>
          <a:lstStyle/>
          <a:p>
            <a:r>
              <a:rPr lang="en-US" sz="2400" dirty="0"/>
              <a:t>Done by:</a:t>
            </a:r>
          </a:p>
          <a:p>
            <a:pPr marL="342900" indent="-342900">
              <a:buAutoNum type="arabicParenR"/>
            </a:pPr>
            <a:r>
              <a:rPr lang="en-US" sz="2400" dirty="0"/>
              <a:t>Omraan Zafar – 13</a:t>
            </a:r>
          </a:p>
          <a:p>
            <a:pPr marL="342900" indent="-342900">
              <a:buAutoNum type="arabicParenR"/>
            </a:pPr>
            <a:r>
              <a:rPr lang="en-US" sz="2400" dirty="0"/>
              <a:t>Ayush Bhattacharya – 04</a:t>
            </a:r>
          </a:p>
          <a:p>
            <a:pPr marL="342900" indent="-342900">
              <a:buAutoNum type="arabicParenR"/>
            </a:pPr>
            <a:r>
              <a:rPr lang="en-US" sz="2400" dirty="0"/>
              <a:t>Dhruv Sanadi - 06</a:t>
            </a:r>
          </a:p>
          <a:p>
            <a:pPr marL="342900" indent="-342900">
              <a:buAutoNum type="arabicParenR"/>
            </a:pPr>
            <a:endParaRPr lang="en-IN" dirty="0"/>
          </a:p>
        </p:txBody>
      </p:sp>
    </p:spTree>
    <p:extLst>
      <p:ext uri="{BB962C8B-B14F-4D97-AF65-F5344CB8AC3E}">
        <p14:creationId xmlns:p14="http://schemas.microsoft.com/office/powerpoint/2010/main" val="28772468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99529-B64D-4B62-9331-5626FFFD133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E647320-B07A-4386-A8FA-49FB5BB1BFF5}"/>
              </a:ext>
            </a:extLst>
          </p:cNvPr>
          <p:cNvSpPr>
            <a:spLocks noGrp="1"/>
          </p:cNvSpPr>
          <p:nvPr>
            <p:ph idx="1"/>
          </p:nvPr>
        </p:nvSpPr>
        <p:spPr/>
        <p:txBody>
          <a:bodyPr/>
          <a:lstStyle/>
          <a:p>
            <a:pPr>
              <a:buFont typeface="Wingdings" panose="05000000000000000000" pitchFamily="2" charset="2"/>
              <a:buChar char="Ø"/>
            </a:pPr>
            <a:r>
              <a:rPr lang="en-US" dirty="0"/>
              <a:t>“</a:t>
            </a:r>
            <a:r>
              <a:rPr lang="en-US" b="1" dirty="0"/>
              <a:t>Her aberration was a protest of the life assigned to her; it was obstinate but unobserved, alas, unheeded, “Strange” was the only concession granted to her.”</a:t>
            </a:r>
          </a:p>
          <a:p>
            <a:pPr>
              <a:buFont typeface="Wingdings" panose="05000000000000000000" pitchFamily="2" charset="2"/>
              <a:buChar char="Ø"/>
            </a:pPr>
            <a:r>
              <a:rPr lang="en-US" b="1" dirty="0"/>
              <a:t>“My disappointment was keen and apparent. Kiyoko-san stepped forward shyly, then retreated with a short bow and small giggle, her fingers pressed to her mouth.”</a:t>
            </a:r>
          </a:p>
          <a:p>
            <a:pPr lvl="1">
              <a:buFont typeface="Wingdings" panose="05000000000000000000" pitchFamily="2" charset="2"/>
              <a:buChar char="Ø"/>
            </a:pPr>
            <a:r>
              <a:rPr lang="en-US" dirty="0"/>
              <a:t>Masako is disappointed when she first meets Kiyoko-san. Her expectations are not met. It also shows the contrast in cultures. </a:t>
            </a:r>
          </a:p>
          <a:p>
            <a:pPr>
              <a:buFont typeface="Wingdings" panose="05000000000000000000" pitchFamily="2" charset="2"/>
              <a:buChar char="Ø"/>
            </a:pPr>
            <a:r>
              <a:rPr lang="en-US" dirty="0"/>
              <a:t>“</a:t>
            </a:r>
            <a:r>
              <a:rPr lang="en-US" b="1" dirty="0"/>
              <a:t>I was aware though that drunken savage brawling had brought Kiyoko-san to us.”</a:t>
            </a:r>
          </a:p>
          <a:p>
            <a:pPr lvl="1">
              <a:buFont typeface="Wingdings" panose="05000000000000000000" pitchFamily="2" charset="2"/>
              <a:buChar char="Ø"/>
            </a:pPr>
            <a:r>
              <a:rPr lang="en-US" dirty="0"/>
              <a:t>Displays the consequences of alcoholism, how it can affect the psyche of the people who suffer from it and the psyche of the people around those who suffer from it.</a:t>
            </a:r>
          </a:p>
          <a:p>
            <a:pPr lvl="1">
              <a:buFont typeface="Wingdings" panose="05000000000000000000" pitchFamily="2" charset="2"/>
              <a:buChar char="Ø"/>
            </a:pPr>
            <a:endParaRPr lang="en-US" b="1" dirty="0"/>
          </a:p>
        </p:txBody>
      </p:sp>
    </p:spTree>
    <p:extLst>
      <p:ext uri="{BB962C8B-B14F-4D97-AF65-F5344CB8AC3E}">
        <p14:creationId xmlns:p14="http://schemas.microsoft.com/office/powerpoint/2010/main" val="220338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C1EC6-0760-4496-A93B-C9C9EA26150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5AAE3D8-648F-4456-A3BC-6DC2087ABF64}"/>
              </a:ext>
            </a:extLst>
          </p:cNvPr>
          <p:cNvSpPr>
            <a:spLocks noGrp="1"/>
          </p:cNvSpPr>
          <p:nvPr>
            <p:ph idx="1"/>
          </p:nvPr>
        </p:nvSpPr>
        <p:spPr/>
        <p:txBody>
          <a:bodyPr/>
          <a:lstStyle/>
          <a:p>
            <a:pPr>
              <a:buFont typeface="Wingdings" panose="05000000000000000000" pitchFamily="2" charset="2"/>
              <a:buChar char="Ø"/>
            </a:pPr>
            <a:r>
              <a:rPr lang="en-US" b="1" dirty="0"/>
              <a:t>“As the weather changed, Kiyoko-san became noticeably more cheerful…</a:t>
            </a:r>
            <a:r>
              <a:rPr lang="en-US" b="1" dirty="0" err="1"/>
              <a:t>Mrs</a:t>
            </a:r>
            <a:r>
              <a:rPr lang="en-US" b="1" dirty="0"/>
              <a:t> Oka was never with them.”</a:t>
            </a:r>
          </a:p>
          <a:p>
            <a:pPr>
              <a:buFont typeface="Wingdings" panose="05000000000000000000" pitchFamily="2" charset="2"/>
              <a:buChar char="Ø"/>
            </a:pPr>
            <a:r>
              <a:rPr lang="en-US" b="1" dirty="0"/>
              <a:t>“At first my mother watched their coming…”They’ve left her home again; </a:t>
            </a:r>
            <a:r>
              <a:rPr lang="en-US" b="1" dirty="0" err="1"/>
              <a:t>Mrs</a:t>
            </a:r>
            <a:r>
              <a:rPr lang="en-US" b="1" dirty="0"/>
              <a:t> Oka is alone again, the poor woman.””</a:t>
            </a:r>
          </a:p>
          <a:p>
            <a:pPr lvl="1">
              <a:buFont typeface="Wingdings" panose="05000000000000000000" pitchFamily="2" charset="2"/>
              <a:buChar char="Ø"/>
            </a:pPr>
            <a:r>
              <a:rPr lang="en-US" dirty="0"/>
              <a:t>Weather could be considered a metaphor for the change in </a:t>
            </a:r>
            <a:r>
              <a:rPr lang="en-US" dirty="0" err="1"/>
              <a:t>Mr</a:t>
            </a:r>
            <a:r>
              <a:rPr lang="en-US" dirty="0"/>
              <a:t> Oka’s as well as Kiyoko San’s mood. </a:t>
            </a:r>
          </a:p>
          <a:p>
            <a:pPr lvl="1">
              <a:buFont typeface="Wingdings" panose="05000000000000000000" pitchFamily="2" charset="2"/>
              <a:buChar char="Ø"/>
            </a:pPr>
            <a:r>
              <a:rPr lang="en-US" dirty="0" err="1"/>
              <a:t>Mrs</a:t>
            </a:r>
            <a:r>
              <a:rPr lang="en-US" dirty="0"/>
              <a:t> Oka is driven further down into isolation and loneliness.</a:t>
            </a:r>
          </a:p>
          <a:p>
            <a:pPr marL="395478" lvl="1" indent="-285750">
              <a:buFont typeface="Wingdings" panose="05000000000000000000" pitchFamily="2" charset="2"/>
              <a:buChar char="Ø"/>
            </a:pPr>
            <a:r>
              <a:rPr lang="en-US" dirty="0"/>
              <a:t>“</a:t>
            </a:r>
            <a:r>
              <a:rPr lang="en-US" b="1" dirty="0"/>
              <a:t>Drink, always drinking and fighting”</a:t>
            </a:r>
          </a:p>
          <a:p>
            <a:pPr marL="395478" lvl="1" indent="-285750">
              <a:buFont typeface="Wingdings" panose="05000000000000000000" pitchFamily="2" charset="2"/>
              <a:buChar char="Ø"/>
            </a:pPr>
            <a:r>
              <a:rPr lang="en-US" b="1" dirty="0"/>
              <a:t>“Endure, soon you will be marrying and going away.”</a:t>
            </a:r>
          </a:p>
          <a:p>
            <a:pPr marL="578358" lvl="2" indent="-285750">
              <a:buFont typeface="Wingdings" panose="05000000000000000000" pitchFamily="2" charset="2"/>
              <a:buChar char="Ø"/>
            </a:pPr>
            <a:r>
              <a:rPr lang="en-US" sz="1800" dirty="0"/>
              <a:t>The fights still continued to occur at Kiyoko’s home. The response that Masako’s mother gives is that her leaving the home and getting married is the solution to moving away from these issues. The lack of choice implied in the response by her shows the patriarchal society that they used to live in.</a:t>
            </a:r>
          </a:p>
          <a:p>
            <a:pPr lvl="1"/>
            <a:endParaRPr lang="en-US" dirty="0"/>
          </a:p>
        </p:txBody>
      </p:sp>
    </p:spTree>
    <p:extLst>
      <p:ext uri="{BB962C8B-B14F-4D97-AF65-F5344CB8AC3E}">
        <p14:creationId xmlns:p14="http://schemas.microsoft.com/office/powerpoint/2010/main" val="1314751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DF958FB-4014-48B7-B42E-2CFB31B8BE00}"/>
              </a:ext>
            </a:extLst>
          </p:cNvPr>
          <p:cNvSpPr>
            <a:spLocks noGrp="1"/>
          </p:cNvSpPr>
          <p:nvPr>
            <p:ph idx="1"/>
          </p:nvPr>
        </p:nvSpPr>
        <p:spPr>
          <a:xfrm>
            <a:off x="1097280" y="1860248"/>
            <a:ext cx="10058400" cy="4023360"/>
          </a:xfrm>
        </p:spPr>
        <p:txBody>
          <a:bodyPr/>
          <a:lstStyle/>
          <a:p>
            <a:r>
              <a:rPr lang="en-US" dirty="0"/>
              <a:t> </a:t>
            </a:r>
            <a:r>
              <a:rPr lang="en-US" b="1" dirty="0"/>
              <a:t>“Red lips pressed against a glass</a:t>
            </a:r>
          </a:p>
          <a:p>
            <a:r>
              <a:rPr lang="en-US" b="1" dirty="0"/>
              <a:t>   Drink the purple, purple wine</a:t>
            </a:r>
          </a:p>
          <a:p>
            <a:r>
              <a:rPr lang="en-US" b="1" dirty="0"/>
              <a:t>   And the soul shall dance”</a:t>
            </a:r>
          </a:p>
          <a:p>
            <a:r>
              <a:rPr lang="en-US" b="1" dirty="0"/>
              <a:t>“Falling, falling, petals on a wind”</a:t>
            </a:r>
          </a:p>
          <a:p>
            <a:r>
              <a:rPr lang="en-US" dirty="0"/>
              <a:t>- The song helps us derive the meaning of the title. </a:t>
            </a:r>
          </a:p>
          <a:p>
            <a:r>
              <a:rPr lang="en-US" dirty="0"/>
              <a:t>- The last line Mrs. Oka sings while walking away could have several meanings.</a:t>
            </a:r>
          </a:p>
          <a:p>
            <a:endParaRPr lang="en-US" dirty="0"/>
          </a:p>
          <a:p>
            <a:pPr marL="0" indent="0">
              <a:buNone/>
            </a:pPr>
            <a:endParaRPr lang="en-US" b="1" dirty="0"/>
          </a:p>
        </p:txBody>
      </p:sp>
      <p:pic>
        <p:nvPicPr>
          <p:cNvPr id="4" name="Picture 3">
            <a:extLst>
              <a:ext uri="{FF2B5EF4-FFF2-40B4-BE49-F238E27FC236}">
                <a16:creationId xmlns:a16="http://schemas.microsoft.com/office/drawing/2014/main" id="{39F2C0F5-9507-4B4B-A275-ACE98C63C9CB}"/>
              </a:ext>
            </a:extLst>
          </p:cNvPr>
          <p:cNvPicPr>
            <a:picLocks noChangeAspect="1"/>
          </p:cNvPicPr>
          <p:nvPr/>
        </p:nvPicPr>
        <p:blipFill rotWithShape="1">
          <a:blip r:embed="rId2"/>
          <a:srcRect t="18066" b="18820"/>
          <a:stretch/>
        </p:blipFill>
        <p:spPr>
          <a:xfrm>
            <a:off x="8785190" y="1860248"/>
            <a:ext cx="3215704" cy="2029581"/>
          </a:xfrm>
          <a:prstGeom prst="rect">
            <a:avLst/>
          </a:prstGeom>
        </p:spPr>
      </p:pic>
    </p:spTree>
    <p:extLst>
      <p:ext uri="{BB962C8B-B14F-4D97-AF65-F5344CB8AC3E}">
        <p14:creationId xmlns:p14="http://schemas.microsoft.com/office/powerpoint/2010/main" val="3746579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BDC41-F68A-4919-9ABB-347E654FEB0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038474D-9809-40DF-8335-D72955BE2A23}"/>
              </a:ext>
            </a:extLst>
          </p:cNvPr>
          <p:cNvSpPr>
            <a:spLocks noGrp="1"/>
          </p:cNvSpPr>
          <p:nvPr>
            <p:ph idx="1"/>
          </p:nvPr>
        </p:nvSpPr>
        <p:spPr/>
        <p:txBody>
          <a:bodyPr/>
          <a:lstStyle/>
          <a:p>
            <a:r>
              <a:rPr lang="en-US" dirty="0"/>
              <a:t>-The story is about clashing philosophies on life.</a:t>
            </a:r>
          </a:p>
          <a:p>
            <a:r>
              <a:rPr lang="en-US" dirty="0"/>
              <a:t>-Themes discussed are still very relevant in current day society.</a:t>
            </a:r>
          </a:p>
          <a:p>
            <a:r>
              <a:rPr lang="en-US" dirty="0"/>
              <a:t>-Masako’s perspective adds dimensions to the story.</a:t>
            </a:r>
          </a:p>
          <a:p>
            <a:r>
              <a:rPr lang="en-US" dirty="0"/>
              <a:t>-Freedom to the choice of life.</a:t>
            </a:r>
          </a:p>
          <a:p>
            <a:r>
              <a:rPr lang="en-US" dirty="0"/>
              <a:t>-</a:t>
            </a:r>
          </a:p>
        </p:txBody>
      </p:sp>
      <p:pic>
        <p:nvPicPr>
          <p:cNvPr id="4" name="Picture 3">
            <a:extLst>
              <a:ext uri="{FF2B5EF4-FFF2-40B4-BE49-F238E27FC236}">
                <a16:creationId xmlns:a16="http://schemas.microsoft.com/office/drawing/2014/main" id="{D71EF5D9-C6F2-4591-A042-F6ACDCBC6181}"/>
              </a:ext>
            </a:extLst>
          </p:cNvPr>
          <p:cNvPicPr>
            <a:picLocks noChangeAspect="1"/>
          </p:cNvPicPr>
          <p:nvPr/>
        </p:nvPicPr>
        <p:blipFill>
          <a:blip r:embed="rId2"/>
          <a:stretch>
            <a:fillRect/>
          </a:stretch>
        </p:blipFill>
        <p:spPr>
          <a:xfrm>
            <a:off x="8517481" y="1737360"/>
            <a:ext cx="3543890" cy="4546146"/>
          </a:xfrm>
          <a:prstGeom prst="rect">
            <a:avLst/>
          </a:prstGeom>
        </p:spPr>
      </p:pic>
    </p:spTree>
    <p:extLst>
      <p:ext uri="{BB962C8B-B14F-4D97-AF65-F5344CB8AC3E}">
        <p14:creationId xmlns:p14="http://schemas.microsoft.com/office/powerpoint/2010/main" val="2466280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FF28E-0A9E-42E2-A985-D56151528AD5}"/>
              </a:ext>
            </a:extLst>
          </p:cNvPr>
          <p:cNvSpPr>
            <a:spLocks noGrp="1"/>
          </p:cNvSpPr>
          <p:nvPr>
            <p:ph type="title"/>
          </p:nvPr>
        </p:nvSpPr>
        <p:spPr>
          <a:xfrm>
            <a:off x="1181100" y="524729"/>
            <a:ext cx="10058400" cy="942122"/>
          </a:xfrm>
        </p:spPr>
        <p:txBody>
          <a:bodyPr>
            <a:normAutofit/>
          </a:bodyPr>
          <a:lstStyle/>
          <a:p>
            <a:r>
              <a:rPr lang="en-US" sz="5400" dirty="0"/>
              <a:t>About The Author</a:t>
            </a:r>
            <a:endParaRPr lang="en-IN" sz="5400" dirty="0"/>
          </a:p>
        </p:txBody>
      </p:sp>
      <p:sp>
        <p:nvSpPr>
          <p:cNvPr id="4" name="TextBox 3">
            <a:extLst>
              <a:ext uri="{FF2B5EF4-FFF2-40B4-BE49-F238E27FC236}">
                <a16:creationId xmlns:a16="http://schemas.microsoft.com/office/drawing/2014/main" id="{5A178768-2369-498F-AADE-72054DB5E9D4}"/>
              </a:ext>
            </a:extLst>
          </p:cNvPr>
          <p:cNvSpPr txBox="1"/>
          <p:nvPr/>
        </p:nvSpPr>
        <p:spPr>
          <a:xfrm>
            <a:off x="1181100" y="1819275"/>
            <a:ext cx="8586580" cy="3788858"/>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dirty="0" err="1"/>
              <a:t>Wakako</a:t>
            </a:r>
            <a:r>
              <a:rPr lang="en-IN" dirty="0"/>
              <a:t> Yamauchi, born </a:t>
            </a:r>
            <a:r>
              <a:rPr lang="en-IN" dirty="0" err="1"/>
              <a:t>Wakako</a:t>
            </a:r>
            <a:r>
              <a:rPr lang="en-IN" dirty="0"/>
              <a:t> </a:t>
            </a:r>
            <a:r>
              <a:rPr lang="en-IN" dirty="0" err="1"/>
              <a:t>Nakamuro</a:t>
            </a:r>
            <a:r>
              <a:rPr lang="en-IN" dirty="0"/>
              <a:t> in 1924 to Japanese immigrant parents, is a female Asian American playwright, short story writer, painter, and poet who allows her struggles as a Japanese American shine through her work.</a:t>
            </a:r>
          </a:p>
          <a:p>
            <a:pPr marL="285750" indent="-285750">
              <a:lnSpc>
                <a:spcPct val="150000"/>
              </a:lnSpc>
              <a:buFont typeface="Wingdings" panose="05000000000000000000" pitchFamily="2" charset="2"/>
              <a:buChar char="Ø"/>
            </a:pPr>
            <a:r>
              <a:rPr lang="en-US" dirty="0"/>
              <a:t>When she was only seventeen her family was sent to Poston concentration camp in Arizona for a year and a half, and then relocated to Utah, and Chicago.</a:t>
            </a:r>
          </a:p>
          <a:p>
            <a:pPr marL="285750" indent="-285750">
              <a:lnSpc>
                <a:spcPct val="150000"/>
              </a:lnSpc>
              <a:buFont typeface="Wingdings" panose="05000000000000000000" pitchFamily="2" charset="2"/>
              <a:buChar char="Ø"/>
            </a:pPr>
            <a:r>
              <a:rPr lang="en-US"/>
              <a:t>Yamamoto</a:t>
            </a:r>
            <a:r>
              <a:rPr lang="en-US" dirty="0"/>
              <a:t> is one of the biggest influences on her work.</a:t>
            </a:r>
          </a:p>
          <a:p>
            <a:pPr marL="285750" indent="-285750">
              <a:lnSpc>
                <a:spcPct val="150000"/>
              </a:lnSpc>
              <a:buFont typeface="Wingdings" panose="05000000000000000000" pitchFamily="2" charset="2"/>
              <a:buChar char="Ø"/>
            </a:pPr>
            <a:r>
              <a:rPr lang="en-US" dirty="0"/>
              <a:t>Yamauchi also suffered due to the Great Depression. Relations between Japan and the US turned sour, leading to a negative view of Japanese Americans and laws restricting their right to property.</a:t>
            </a:r>
            <a:endParaRPr lang="en-IN" dirty="0"/>
          </a:p>
        </p:txBody>
      </p:sp>
      <p:pic>
        <p:nvPicPr>
          <p:cNvPr id="1026" name="Picture 2" descr="Image result for wakako yamauchi">
            <a:extLst>
              <a:ext uri="{FF2B5EF4-FFF2-40B4-BE49-F238E27FC236}">
                <a16:creationId xmlns:a16="http://schemas.microsoft.com/office/drawing/2014/main" id="{E8C963D5-0FF6-4F77-9EF9-B7DF957740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67680" y="1824220"/>
            <a:ext cx="2291798" cy="1963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2907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28BB4-60D2-4E16-98D0-2994DF6F5EA2}"/>
              </a:ext>
            </a:extLst>
          </p:cNvPr>
          <p:cNvSpPr>
            <a:spLocks noGrp="1"/>
          </p:cNvSpPr>
          <p:nvPr>
            <p:ph type="title"/>
          </p:nvPr>
        </p:nvSpPr>
        <p:spPr/>
        <p:txBody>
          <a:bodyPr/>
          <a:lstStyle/>
          <a:p>
            <a:r>
              <a:rPr lang="en-US" dirty="0"/>
              <a:t>Introduction and Setting</a:t>
            </a:r>
            <a:endParaRPr lang="en-IN" dirty="0"/>
          </a:p>
        </p:txBody>
      </p:sp>
      <p:sp>
        <p:nvSpPr>
          <p:cNvPr id="5" name="TextBox 4">
            <a:extLst>
              <a:ext uri="{FF2B5EF4-FFF2-40B4-BE49-F238E27FC236}">
                <a16:creationId xmlns:a16="http://schemas.microsoft.com/office/drawing/2014/main" id="{AA7617FD-7B8C-448E-A9F2-F39F6FC12751}"/>
              </a:ext>
            </a:extLst>
          </p:cNvPr>
          <p:cNvSpPr txBox="1"/>
          <p:nvPr/>
        </p:nvSpPr>
        <p:spPr>
          <a:xfrm>
            <a:off x="1190625" y="2000250"/>
            <a:ext cx="10058400" cy="4661276"/>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dirty="0"/>
              <a:t>Some of the themes in the story are abuse, sexism and identity.</a:t>
            </a:r>
          </a:p>
          <a:p>
            <a:pPr marL="285750" indent="-285750">
              <a:lnSpc>
                <a:spcPct val="150000"/>
              </a:lnSpc>
              <a:buFont typeface="Wingdings" panose="05000000000000000000" pitchFamily="2" charset="2"/>
              <a:buChar char="Ø"/>
            </a:pPr>
            <a:r>
              <a:rPr lang="en-US" dirty="0"/>
              <a:t>During that time, Japanese Americans were targeted the most.</a:t>
            </a:r>
          </a:p>
          <a:p>
            <a:pPr marL="285750" indent="-285750">
              <a:lnSpc>
                <a:spcPct val="150000"/>
              </a:lnSpc>
              <a:buFont typeface="Wingdings" panose="05000000000000000000" pitchFamily="2" charset="2"/>
              <a:buChar char="Ø"/>
            </a:pPr>
            <a:r>
              <a:rPr lang="en-US" dirty="0"/>
              <a:t>The story is about a family in the Imperial Valley near the Mexican border. It is set in the early 1930s.</a:t>
            </a:r>
          </a:p>
          <a:p>
            <a:pPr marL="285750" indent="-285750">
              <a:lnSpc>
                <a:spcPct val="150000"/>
              </a:lnSpc>
              <a:buFont typeface="Wingdings" panose="05000000000000000000" pitchFamily="2" charset="2"/>
              <a:buChar char="Ø"/>
            </a:pPr>
            <a:r>
              <a:rPr lang="en-US" dirty="0"/>
              <a:t>The great depression left a deep sense of poverty.</a:t>
            </a:r>
          </a:p>
          <a:p>
            <a:pPr marL="285750" indent="-285750">
              <a:lnSpc>
                <a:spcPct val="150000"/>
              </a:lnSpc>
              <a:buFont typeface="Wingdings" panose="05000000000000000000" pitchFamily="2" charset="2"/>
              <a:buChar char="Ø"/>
            </a:pPr>
            <a:r>
              <a:rPr lang="en-US" dirty="0"/>
              <a:t>The set for the play is very minimalist, including but not limited to: a kitchen table, a wooden bench, 4 chairs, a bed, and a wall calendar.</a:t>
            </a:r>
          </a:p>
          <a:p>
            <a:pPr marL="285750" indent="-285750">
              <a:lnSpc>
                <a:spcPct val="150000"/>
              </a:lnSpc>
              <a:buFont typeface="Wingdings" panose="05000000000000000000" pitchFamily="2" charset="2"/>
              <a:buChar char="Ø"/>
            </a:pPr>
            <a:r>
              <a:rPr lang="en-US" dirty="0"/>
              <a:t>Audiences were moved by the explosion of held back emotions. For many audiences feeling the wrath of Racism, this play brings back depressing feelings.</a:t>
            </a:r>
          </a:p>
          <a:p>
            <a:pPr marL="285750" indent="-285750">
              <a:lnSpc>
                <a:spcPct val="150000"/>
              </a:lnSpc>
              <a:buFont typeface="Wingdings" panose="05000000000000000000" pitchFamily="2" charset="2"/>
              <a:buChar char="Ø"/>
            </a:pPr>
            <a:r>
              <a:rPr lang="en-US" dirty="0" err="1"/>
              <a:t>Wakako</a:t>
            </a:r>
            <a:r>
              <a:rPr lang="en-US" dirty="0"/>
              <a:t> Yamauchi’s live experiences in the American concentration camps influenced her writings later in career as a playwright and short-story writer.</a:t>
            </a:r>
          </a:p>
          <a:p>
            <a:pPr marL="285750" indent="-285750">
              <a:lnSpc>
                <a:spcPct val="150000"/>
              </a:lnSpc>
              <a:buFont typeface="Wingdings" panose="05000000000000000000" pitchFamily="2" charset="2"/>
              <a:buChar char="Ø"/>
            </a:pPr>
            <a:endParaRPr lang="en-IN" sz="2000" dirty="0"/>
          </a:p>
        </p:txBody>
      </p:sp>
    </p:spTree>
    <p:extLst>
      <p:ext uri="{BB962C8B-B14F-4D97-AF65-F5344CB8AC3E}">
        <p14:creationId xmlns:p14="http://schemas.microsoft.com/office/powerpoint/2010/main" val="11860821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CD961-73AD-4E59-8979-0838B9D53D66}"/>
              </a:ext>
            </a:extLst>
          </p:cNvPr>
          <p:cNvSpPr>
            <a:spLocks noGrp="1"/>
          </p:cNvSpPr>
          <p:nvPr>
            <p:ph type="title"/>
          </p:nvPr>
        </p:nvSpPr>
        <p:spPr/>
        <p:txBody>
          <a:bodyPr/>
          <a:lstStyle/>
          <a:p>
            <a:r>
              <a:rPr lang="en-US" dirty="0"/>
              <a:t>Characters</a:t>
            </a:r>
          </a:p>
        </p:txBody>
      </p:sp>
      <p:sp>
        <p:nvSpPr>
          <p:cNvPr id="3" name="Content Placeholder 2">
            <a:extLst>
              <a:ext uri="{FF2B5EF4-FFF2-40B4-BE49-F238E27FC236}">
                <a16:creationId xmlns:a16="http://schemas.microsoft.com/office/drawing/2014/main" id="{07BD4A83-9A5C-4D95-B516-E6912DEA6C83}"/>
              </a:ext>
            </a:extLst>
          </p:cNvPr>
          <p:cNvSpPr>
            <a:spLocks noGrp="1"/>
          </p:cNvSpPr>
          <p:nvPr>
            <p:ph idx="1"/>
          </p:nvPr>
        </p:nvSpPr>
        <p:spPr/>
        <p:txBody>
          <a:bodyPr/>
          <a:lstStyle/>
          <a:p>
            <a:r>
              <a:rPr lang="en-US" b="1" dirty="0"/>
              <a:t>Masako</a:t>
            </a:r>
            <a:endParaRPr lang="en-US" dirty="0"/>
          </a:p>
          <a:p>
            <a:r>
              <a:rPr lang="en-US" dirty="0"/>
              <a:t>An 11 year old American born Japanese girl struggling to understand where she fits into a prejudiced white America. She is the daughter of Murata and Hana and is constantly in need of advice from them, as she is of a more Americanized generation of Japanese Americans. She is an imaginative and sensitive girl who is seen caring about others.</a:t>
            </a:r>
          </a:p>
          <a:p>
            <a:r>
              <a:rPr lang="en-US" b="1" dirty="0"/>
              <a:t>Kiyoko</a:t>
            </a:r>
            <a:endParaRPr lang="en-US" dirty="0"/>
          </a:p>
          <a:p>
            <a:r>
              <a:rPr lang="en-US" dirty="0"/>
              <a:t>A 14 year old Japanese born girl who was brought over from Japan by her father, Oka, after the death of her mother, Shizue. Seeking a better life with the help of Masako, she struggles to understand the ways of America. In this story we see very little of her. She is her fathers favorite and is seen to be deeply hurt when her parents fight.</a:t>
            </a:r>
          </a:p>
          <a:p>
            <a:endParaRPr lang="en-US" dirty="0"/>
          </a:p>
        </p:txBody>
      </p:sp>
    </p:spTree>
    <p:extLst>
      <p:ext uri="{BB962C8B-B14F-4D97-AF65-F5344CB8AC3E}">
        <p14:creationId xmlns:p14="http://schemas.microsoft.com/office/powerpoint/2010/main" val="1269339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18C2029-C546-4858-8B98-ADC1672CE454}"/>
              </a:ext>
            </a:extLst>
          </p:cNvPr>
          <p:cNvSpPr>
            <a:spLocks noGrp="1"/>
          </p:cNvSpPr>
          <p:nvPr>
            <p:ph idx="1"/>
          </p:nvPr>
        </p:nvSpPr>
        <p:spPr/>
        <p:txBody>
          <a:bodyPr>
            <a:normAutofit/>
          </a:bodyPr>
          <a:lstStyle/>
          <a:p>
            <a:r>
              <a:rPr lang="en-US" b="1" dirty="0"/>
              <a:t>Murata</a:t>
            </a:r>
            <a:endParaRPr lang="en-US" dirty="0"/>
          </a:p>
          <a:p>
            <a:r>
              <a:rPr lang="en-US" dirty="0"/>
              <a:t>A 40 year old Japanese born American farmer, father of Masako, and husband to Hana. Murata strives to be the best example of hard work, hope and kindness that he can be and to be the mediator of many situations.</a:t>
            </a:r>
          </a:p>
          <a:p>
            <a:r>
              <a:rPr lang="en-US" b="1" dirty="0"/>
              <a:t>Hana</a:t>
            </a:r>
            <a:endParaRPr lang="en-US" dirty="0"/>
          </a:p>
          <a:p>
            <a:r>
              <a:rPr lang="en-US" dirty="0"/>
              <a:t>A Japanese born American Farmer, mother of Masako, wife of Murata. Hana has a realistic outlook on the Murata family's situation in America, and seeks a better life, hoping to return to Japan. She is shown as a very sensitive woman who cares about others. She helps Kiyoko when she is scared after seeing her parents fight by allowing her to sleep at her house. She also sympathizes with Emiko</a:t>
            </a:r>
          </a:p>
          <a:p>
            <a:endParaRPr lang="en-US" dirty="0"/>
          </a:p>
        </p:txBody>
      </p:sp>
    </p:spTree>
    <p:extLst>
      <p:ext uri="{BB962C8B-B14F-4D97-AF65-F5344CB8AC3E}">
        <p14:creationId xmlns:p14="http://schemas.microsoft.com/office/powerpoint/2010/main" val="4086501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DD6E89-F171-4AB8-86E3-6E02EE6B4070}"/>
              </a:ext>
            </a:extLst>
          </p:cNvPr>
          <p:cNvSpPr>
            <a:spLocks noGrp="1"/>
          </p:cNvSpPr>
          <p:nvPr>
            <p:ph idx="1"/>
          </p:nvPr>
        </p:nvSpPr>
        <p:spPr/>
        <p:txBody>
          <a:bodyPr>
            <a:normAutofit fontScale="92500" lnSpcReduction="10000"/>
          </a:bodyPr>
          <a:lstStyle/>
          <a:p>
            <a:r>
              <a:rPr lang="en-US" b="1" dirty="0"/>
              <a:t>Oka</a:t>
            </a:r>
            <a:endParaRPr lang="en-US" dirty="0"/>
          </a:p>
          <a:p>
            <a:r>
              <a:rPr lang="en-US" dirty="0"/>
              <a:t>A 45 year old Japanese born American Farmer in his second marriage to Emiko and father to Kiyoko. As he is a neighbor to the Murata family, his unpleasant relationship with Emiko is very noticeable. He does not like his new wife as he believes that she has been pushed onto him forcefully by his in laws. </a:t>
            </a:r>
          </a:p>
          <a:p>
            <a:r>
              <a:rPr lang="en-US" b="1" dirty="0"/>
              <a:t>Emiko</a:t>
            </a:r>
            <a:endParaRPr lang="en-US" dirty="0"/>
          </a:p>
          <a:p>
            <a:r>
              <a:rPr lang="en-US" dirty="0"/>
              <a:t>A 30 year old Japanese woman, wife of Oka and Sister to Shizue. Emiko was sent by her family in Japan to be Oka's second wife as a punishment for the dishonorable acts she committed in Japan. She does not like her current life and despises her husband. She has a habit of drinking a lot and fights a lot with her husband. She lives in her own bubble and is constantly being tormented by her inner demons.</a:t>
            </a:r>
          </a:p>
          <a:p>
            <a:r>
              <a:rPr lang="en-US" b="1" dirty="0"/>
              <a:t>Shizue</a:t>
            </a:r>
            <a:endParaRPr lang="en-US" dirty="0"/>
          </a:p>
          <a:p>
            <a:r>
              <a:rPr lang="en-US" dirty="0"/>
              <a:t>Deceased Japanese former wife of Oka. We are introduced to her only at the latter end of the story and not much of her is known.</a:t>
            </a:r>
          </a:p>
          <a:p>
            <a:endParaRPr lang="en-US" dirty="0"/>
          </a:p>
        </p:txBody>
      </p:sp>
    </p:spTree>
    <p:extLst>
      <p:ext uri="{BB962C8B-B14F-4D97-AF65-F5344CB8AC3E}">
        <p14:creationId xmlns:p14="http://schemas.microsoft.com/office/powerpoint/2010/main" val="2772265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4A985-FBBB-4306-B99F-471CA858AA83}"/>
              </a:ext>
            </a:extLst>
          </p:cNvPr>
          <p:cNvSpPr>
            <a:spLocks noGrp="1"/>
          </p:cNvSpPr>
          <p:nvPr>
            <p:ph type="title"/>
          </p:nvPr>
        </p:nvSpPr>
        <p:spPr/>
        <p:txBody>
          <a:bodyPr/>
          <a:lstStyle/>
          <a:p>
            <a:r>
              <a:rPr lang="en-US" dirty="0"/>
              <a:t>THEMES </a:t>
            </a:r>
          </a:p>
        </p:txBody>
      </p:sp>
      <p:sp>
        <p:nvSpPr>
          <p:cNvPr id="3" name="Content Placeholder 2">
            <a:extLst>
              <a:ext uri="{FF2B5EF4-FFF2-40B4-BE49-F238E27FC236}">
                <a16:creationId xmlns:a16="http://schemas.microsoft.com/office/drawing/2014/main" id="{9E101F1D-C3F5-40BC-BB42-2A03D37C2B40}"/>
              </a:ext>
            </a:extLst>
          </p:cNvPr>
          <p:cNvSpPr>
            <a:spLocks noGrp="1"/>
          </p:cNvSpPr>
          <p:nvPr>
            <p:ph idx="1"/>
          </p:nvPr>
        </p:nvSpPr>
        <p:spPr/>
        <p:txBody>
          <a:bodyPr/>
          <a:lstStyle/>
          <a:p>
            <a:pPr>
              <a:buFont typeface="Wingdings" panose="05000000000000000000" pitchFamily="2" charset="2"/>
              <a:buChar char="Ø"/>
            </a:pPr>
            <a:r>
              <a:rPr lang="en-US" dirty="0"/>
              <a:t>The lives of the Japanese Americans </a:t>
            </a:r>
          </a:p>
          <a:p>
            <a:pPr>
              <a:buFont typeface="Wingdings" panose="05000000000000000000" pitchFamily="2" charset="2"/>
              <a:buChar char="Ø"/>
            </a:pPr>
            <a:r>
              <a:rPr lang="en-US" dirty="0"/>
              <a:t>Identity</a:t>
            </a:r>
          </a:p>
          <a:p>
            <a:pPr>
              <a:buFont typeface="Wingdings" panose="05000000000000000000" pitchFamily="2" charset="2"/>
              <a:buChar char="Ø"/>
            </a:pPr>
            <a:r>
              <a:rPr lang="en-US" dirty="0"/>
              <a:t>Abuse </a:t>
            </a:r>
          </a:p>
          <a:p>
            <a:pPr>
              <a:buFont typeface="Wingdings" panose="05000000000000000000" pitchFamily="2" charset="2"/>
              <a:buChar char="Ø"/>
            </a:pPr>
            <a:r>
              <a:rPr lang="en-US" dirty="0"/>
              <a:t>Sexism </a:t>
            </a:r>
          </a:p>
          <a:p>
            <a:pPr>
              <a:buFont typeface="Wingdings" panose="05000000000000000000" pitchFamily="2" charset="2"/>
              <a:buChar char="Ø"/>
            </a:pPr>
            <a:r>
              <a:rPr lang="en-US" dirty="0"/>
              <a:t>Alcoholism</a:t>
            </a:r>
          </a:p>
          <a:p>
            <a:pPr>
              <a:buFont typeface="Wingdings" panose="05000000000000000000" pitchFamily="2" charset="2"/>
              <a:buChar char="Ø"/>
            </a:pPr>
            <a:endParaRPr lang="en-US" dirty="0"/>
          </a:p>
        </p:txBody>
      </p:sp>
      <p:pic>
        <p:nvPicPr>
          <p:cNvPr id="4" name="Picture 3">
            <a:extLst>
              <a:ext uri="{FF2B5EF4-FFF2-40B4-BE49-F238E27FC236}">
                <a16:creationId xmlns:a16="http://schemas.microsoft.com/office/drawing/2014/main" id="{677783A4-56EC-4113-80AE-92153F3FF91B}"/>
              </a:ext>
            </a:extLst>
          </p:cNvPr>
          <p:cNvPicPr>
            <a:picLocks noChangeAspect="1"/>
          </p:cNvPicPr>
          <p:nvPr/>
        </p:nvPicPr>
        <p:blipFill>
          <a:blip r:embed="rId2"/>
          <a:stretch>
            <a:fillRect/>
          </a:stretch>
        </p:blipFill>
        <p:spPr>
          <a:xfrm>
            <a:off x="9142136" y="2027168"/>
            <a:ext cx="2124075" cy="3333750"/>
          </a:xfrm>
          <a:prstGeom prst="rect">
            <a:avLst/>
          </a:prstGeom>
        </p:spPr>
      </p:pic>
    </p:spTree>
    <p:extLst>
      <p:ext uri="{BB962C8B-B14F-4D97-AF65-F5344CB8AC3E}">
        <p14:creationId xmlns:p14="http://schemas.microsoft.com/office/powerpoint/2010/main" val="308219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C5C86-7034-4747-96A5-6224CE824BC4}"/>
              </a:ext>
            </a:extLst>
          </p:cNvPr>
          <p:cNvSpPr>
            <a:spLocks noGrp="1"/>
          </p:cNvSpPr>
          <p:nvPr>
            <p:ph type="title"/>
          </p:nvPr>
        </p:nvSpPr>
        <p:spPr/>
        <p:txBody>
          <a:bodyPr/>
          <a:lstStyle/>
          <a:p>
            <a:r>
              <a:rPr lang="en-US" dirty="0"/>
              <a:t>ANALYSIS</a:t>
            </a:r>
          </a:p>
        </p:txBody>
      </p:sp>
      <p:sp>
        <p:nvSpPr>
          <p:cNvPr id="3" name="Content Placeholder 2">
            <a:extLst>
              <a:ext uri="{FF2B5EF4-FFF2-40B4-BE49-F238E27FC236}">
                <a16:creationId xmlns:a16="http://schemas.microsoft.com/office/drawing/2014/main" id="{C3D67E1B-16BE-4FBF-AC93-A8A314E4E713}"/>
              </a:ext>
            </a:extLst>
          </p:cNvPr>
          <p:cNvSpPr>
            <a:spLocks noGrp="1"/>
          </p:cNvSpPr>
          <p:nvPr>
            <p:ph idx="1"/>
          </p:nvPr>
        </p:nvSpPr>
        <p:spPr/>
        <p:txBody>
          <a:bodyPr/>
          <a:lstStyle/>
          <a:p>
            <a:pPr>
              <a:buFont typeface="Wingdings" panose="05000000000000000000" pitchFamily="2" charset="2"/>
              <a:buChar char="Ø"/>
            </a:pPr>
            <a:r>
              <a:rPr lang="en-US" b="1" dirty="0"/>
              <a:t>“It’s alright to talk about it now. Most of the </a:t>
            </a:r>
            <a:r>
              <a:rPr lang="en-US" b="1" dirty="0" err="1"/>
              <a:t>prinicipals</a:t>
            </a:r>
            <a:r>
              <a:rPr lang="en-US" b="1" dirty="0"/>
              <a:t> are dead, except of course, me and my younger brother and possibly Kiyoko Oka…”</a:t>
            </a:r>
          </a:p>
          <a:p>
            <a:pPr lvl="1">
              <a:buFont typeface="Wingdings" panose="05000000000000000000" pitchFamily="2" charset="2"/>
              <a:buChar char="Ø"/>
            </a:pPr>
            <a:r>
              <a:rPr lang="en-US" dirty="0"/>
              <a:t>Narrator wants to speak about something that does not matter at present. Moreover, the principal characters being dead gives her the license to speak about it. </a:t>
            </a:r>
          </a:p>
          <a:p>
            <a:pPr>
              <a:buFont typeface="Wingdings" panose="05000000000000000000" pitchFamily="2" charset="2"/>
              <a:buChar char="Ø"/>
            </a:pPr>
            <a:r>
              <a:rPr lang="en-US" b="1" dirty="0"/>
              <a:t>“We didn’t hobnob much with them, because you see, they were a childless couple and we were a family…”</a:t>
            </a:r>
          </a:p>
          <a:p>
            <a:pPr>
              <a:buFont typeface="Wingdings" panose="05000000000000000000" pitchFamily="2" charset="2"/>
              <a:buChar char="Ø"/>
            </a:pPr>
            <a:r>
              <a:rPr lang="en-US" b="1" dirty="0"/>
              <a:t>“Not only were they childless, impractical in an area with large families were looked upon as labor potentials, but there was a certain strangeness about them”</a:t>
            </a:r>
          </a:p>
          <a:p>
            <a:pPr lvl="1">
              <a:buFont typeface="Wingdings" panose="05000000000000000000" pitchFamily="2" charset="2"/>
              <a:buChar char="Ø"/>
            </a:pPr>
            <a:r>
              <a:rPr lang="en-US" dirty="0"/>
              <a:t> The above quotes show us that, being a childless couple was something that irked Masako’s family. It displays the deep rooted stigmas that were a part of the Japanese culture.</a:t>
            </a:r>
          </a:p>
        </p:txBody>
      </p:sp>
    </p:spTree>
    <p:extLst>
      <p:ext uri="{BB962C8B-B14F-4D97-AF65-F5344CB8AC3E}">
        <p14:creationId xmlns:p14="http://schemas.microsoft.com/office/powerpoint/2010/main" val="3797047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4380-3AF3-48F0-953B-7BF7958BA52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9715841-EF24-474F-BB7B-35C0F14783CB}"/>
              </a:ext>
            </a:extLst>
          </p:cNvPr>
          <p:cNvSpPr>
            <a:spLocks noGrp="1"/>
          </p:cNvSpPr>
          <p:nvPr>
            <p:ph idx="1"/>
          </p:nvPr>
        </p:nvSpPr>
        <p:spPr/>
        <p:txBody>
          <a:bodyPr/>
          <a:lstStyle/>
          <a:p>
            <a:pPr>
              <a:buFont typeface="Wingdings" panose="05000000000000000000" pitchFamily="2" charset="2"/>
              <a:buChar char="Ø"/>
            </a:pPr>
            <a:r>
              <a:rPr lang="en-US" dirty="0"/>
              <a:t>“</a:t>
            </a:r>
            <a:r>
              <a:rPr lang="en-US" b="1" dirty="0"/>
              <a:t>Mrs. Oka was small and spare…But more than this, Mrs. Oka was different”</a:t>
            </a:r>
          </a:p>
          <a:p>
            <a:pPr lvl="1">
              <a:buFont typeface="Wingdings" panose="05000000000000000000" pitchFamily="2" charset="2"/>
              <a:buChar char="Ø"/>
            </a:pPr>
            <a:r>
              <a:rPr lang="en-US" dirty="0"/>
              <a:t>Provides the reader with Masako’s perspective on Mrs. Oka. </a:t>
            </a:r>
          </a:p>
          <a:p>
            <a:pPr lvl="1">
              <a:buFont typeface="Wingdings" panose="05000000000000000000" pitchFamily="2" charset="2"/>
              <a:buChar char="Ø"/>
            </a:pPr>
            <a:endParaRPr lang="en-US" dirty="0"/>
          </a:p>
          <a:p>
            <a:pPr marL="395478" lvl="1" indent="-285750">
              <a:buFont typeface="Wingdings" panose="05000000000000000000" pitchFamily="2" charset="2"/>
              <a:buChar char="Ø"/>
            </a:pPr>
            <a:r>
              <a:rPr lang="en-US" b="1" dirty="0"/>
              <a:t>“I thought Mrs. Oka might be insane and asked my mother about it…said that </a:t>
            </a:r>
            <a:r>
              <a:rPr lang="en-US" b="1" dirty="0" err="1"/>
              <a:t>Mrs</a:t>
            </a:r>
            <a:r>
              <a:rPr lang="en-US" b="1" dirty="0"/>
              <a:t> Oka loved her sake”</a:t>
            </a:r>
          </a:p>
          <a:p>
            <a:pPr marL="395478" lvl="1" indent="-285750">
              <a:buFont typeface="Wingdings" panose="05000000000000000000" pitchFamily="2" charset="2"/>
              <a:buChar char="Ø"/>
            </a:pPr>
            <a:r>
              <a:rPr lang="en-US" b="1" dirty="0"/>
              <a:t>“My mother’s statement explained much…Mrs. Oka loved sake in the way my father loved his, in the way of </a:t>
            </a:r>
            <a:r>
              <a:rPr lang="en-US" b="1" dirty="0" err="1"/>
              <a:t>Mr</a:t>
            </a:r>
            <a:r>
              <a:rPr lang="en-US" b="1" dirty="0"/>
              <a:t> Oka, and the way I loved my candy.”</a:t>
            </a:r>
          </a:p>
          <a:p>
            <a:pPr marL="395478" lvl="1" indent="-285750">
              <a:buFont typeface="Wingdings" panose="05000000000000000000" pitchFamily="2" charset="2"/>
              <a:buChar char="Ø"/>
            </a:pPr>
            <a:r>
              <a:rPr lang="en-US" b="1" dirty="0"/>
              <a:t>“That her psychology may have demanded this </a:t>
            </a:r>
            <a:r>
              <a:rPr lang="en-US" b="1" dirty="0" err="1"/>
              <a:t>anaesthetic</a:t>
            </a:r>
            <a:r>
              <a:rPr lang="en-US" b="1" dirty="0"/>
              <a:t>, that she lived with something unendurable did not occur to me…or the masochism that permitted her to display those wounds to us.”</a:t>
            </a:r>
          </a:p>
          <a:p>
            <a:pPr marL="578358" lvl="2" indent="-285750">
              <a:buFont typeface="Wingdings" panose="05000000000000000000" pitchFamily="2" charset="2"/>
              <a:buChar char="Ø"/>
            </a:pPr>
            <a:r>
              <a:rPr lang="en-US" sz="1800" dirty="0"/>
              <a:t>First time reader is provided with the insight about Mrs. Oka’s lifestyle and moreover, her dependence on substances such as liquor and cigarettes. Masako’s perspective on </a:t>
            </a:r>
            <a:r>
              <a:rPr lang="en-US" sz="1800" dirty="0" err="1"/>
              <a:t>Mrs</a:t>
            </a:r>
            <a:r>
              <a:rPr lang="en-US" sz="1800" dirty="0"/>
              <a:t> Oka’s lifestyle is also given.</a:t>
            </a:r>
          </a:p>
          <a:p>
            <a:pPr marL="578358" lvl="2" indent="-285750">
              <a:buFont typeface="Wingdings" panose="05000000000000000000" pitchFamily="2" charset="2"/>
              <a:buChar char="Ø"/>
            </a:pPr>
            <a:endParaRPr lang="en-US" sz="2000" dirty="0"/>
          </a:p>
          <a:p>
            <a:pPr marL="578358" lvl="2" indent="-285750">
              <a:buFont typeface="Wingdings" panose="05000000000000000000" pitchFamily="2" charset="2"/>
              <a:buChar char="Ø"/>
            </a:pPr>
            <a:endParaRPr lang="en-US" b="1" dirty="0"/>
          </a:p>
        </p:txBody>
      </p:sp>
    </p:spTree>
    <p:extLst>
      <p:ext uri="{BB962C8B-B14F-4D97-AF65-F5344CB8AC3E}">
        <p14:creationId xmlns:p14="http://schemas.microsoft.com/office/powerpoint/2010/main" val="18301380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Atlas</Template>
  <TotalTime>205</TotalTime>
  <Words>1364</Words>
  <Application>Microsoft Office PowerPoint</Application>
  <PresentationFormat>Widescreen</PresentationFormat>
  <Paragraphs>76</Paragraphs>
  <Slides>13</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13</vt:i4>
      </vt:variant>
    </vt:vector>
  </HeadingPairs>
  <TitlesOfParts>
    <vt:vector size="20" baseType="lpstr">
      <vt:lpstr>Calibri</vt:lpstr>
      <vt:lpstr>Calibri Light</vt:lpstr>
      <vt:lpstr>Rockwell</vt:lpstr>
      <vt:lpstr>Rockwell Condensed</vt:lpstr>
      <vt:lpstr>Wingdings</vt:lpstr>
      <vt:lpstr>Wood Type</vt:lpstr>
      <vt:lpstr>Retrospect</vt:lpstr>
      <vt:lpstr>And the soul shall Dance</vt:lpstr>
      <vt:lpstr>About The Author</vt:lpstr>
      <vt:lpstr>Introduction and Setting</vt:lpstr>
      <vt:lpstr>Characters</vt:lpstr>
      <vt:lpstr>PowerPoint Presentation</vt:lpstr>
      <vt:lpstr>PowerPoint Presentation</vt:lpstr>
      <vt:lpstr>THEMES </vt:lpstr>
      <vt:lpstr>ANALYSIS</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 the soul shall Dance</dc:title>
  <dc:creator>Dhruv Sanadi</dc:creator>
  <cp:lastModifiedBy>Omraan Zafar</cp:lastModifiedBy>
  <cp:revision>24</cp:revision>
  <dcterms:created xsi:type="dcterms:W3CDTF">2019-02-27T12:10:23Z</dcterms:created>
  <dcterms:modified xsi:type="dcterms:W3CDTF">2019-02-28T06:42:15Z</dcterms:modified>
</cp:coreProperties>
</file>

<file path=docProps/thumbnail.jpeg>
</file>